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0" r:id="rId2"/>
    <p:sldMasterId id="2147483713" r:id="rId3"/>
    <p:sldMasterId id="2147483735" r:id="rId4"/>
    <p:sldMasterId id="2147483755" r:id="rId5"/>
    <p:sldMasterId id="2147483774" r:id="rId6"/>
    <p:sldMasterId id="2147483808" r:id="rId7"/>
    <p:sldMasterId id="2147483825" r:id="rId8"/>
    <p:sldMasterId id="2147483843" r:id="rId9"/>
    <p:sldMasterId id="2147483848" r:id="rId10"/>
    <p:sldMasterId id="2147483854" r:id="rId11"/>
    <p:sldMasterId id="2147483863" r:id="rId12"/>
    <p:sldMasterId id="2147483869" r:id="rId13"/>
  </p:sldMasterIdLst>
  <p:notesMasterIdLst>
    <p:notesMasterId r:id="rId19"/>
  </p:notesMasterIdLst>
  <p:handoutMasterIdLst>
    <p:handoutMasterId r:id="rId20"/>
  </p:handoutMasterIdLst>
  <p:sldIdLst>
    <p:sldId id="803" r:id="rId14"/>
    <p:sldId id="814" r:id="rId15"/>
    <p:sldId id="804" r:id="rId16"/>
    <p:sldId id="801" r:id="rId17"/>
    <p:sldId id="800" r:id="rId18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Slivensky" initials="SS" lastIdx="1" clrIdx="0">
    <p:extLst>
      <p:ext uri="{19B8F6BF-5375-455C-9EA6-DF929625EA0E}">
        <p15:presenceInfo xmlns:p15="http://schemas.microsoft.com/office/powerpoint/2012/main" userId="S-1-5-21-33062322-1650967225-3478506067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D4"/>
    <a:srgbClr val="181618"/>
    <a:srgbClr val="BF0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2221" autoAdjust="0"/>
  </p:normalViewPr>
  <p:slideViewPr>
    <p:cSldViewPr>
      <p:cViewPr varScale="1">
        <p:scale>
          <a:sx n="76" d="100"/>
          <a:sy n="76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94"/>
    </p:cViewPr>
  </p:sorterViewPr>
  <p:notesViewPr>
    <p:cSldViewPr>
      <p:cViewPr varScale="1">
        <p:scale>
          <a:sx n="60" d="100"/>
          <a:sy n="60" d="100"/>
        </p:scale>
        <p:origin x="32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5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0" y="0"/>
            <a:ext cx="294495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3E2C-5BD7-4561-80E7-8D6150CA8F85}" type="datetimeFigureOut">
              <a:rPr lang="en-GB" smtClean="0"/>
              <a:pPr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495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0" y="9377363"/>
            <a:ext cx="294495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25B0-C9D9-4984-8108-1C916B1C3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14.01.2019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508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277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DFAE9-97E2-4C99-A13A-6AE5E96E50DD}" type="slidenum">
              <a:rPr lang="de-AT" smtClean="0">
                <a:solidFill>
                  <a:prstClr val="black"/>
                </a:solidFill>
              </a:rPr>
              <a:pPr/>
              <a:t>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6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231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45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756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C722-7FA6-4C74-A9B2-1123934E7F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60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177E-CDB5-4965-8E9D-3A103F9159FB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AEFD-330F-4FB2-83F9-544C09C29DD6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361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B644-3688-4302-9D43-0994DA4C645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51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4216-2E7A-48FD-83A8-82754ED5D693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15FE-106D-49B9-ACF4-FBF756A1DEB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2153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2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1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7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8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24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03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61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ACC06-80A5-49DA-967D-E0C3A2A3D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4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52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804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5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211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65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0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5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2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2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573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70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237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317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33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769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217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754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649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74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63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64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6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70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64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28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8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23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2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7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54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4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5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77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042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4792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28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21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22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0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/>
          <p:nvPr userDrawn="1"/>
        </p:nvSpPr>
        <p:spPr>
          <a:xfrm>
            <a:off x="468313" y="2205038"/>
            <a:ext cx="8351837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sz="2000" i="1" cap="all" dirty="0">
                <a:solidFill>
                  <a:prstClr val="black"/>
                </a:solidFill>
                <a:latin typeface="Calibri"/>
              </a:rPr>
              <a:t>			</a:t>
            </a:r>
            <a:endParaRPr lang="en-US" sz="2000" i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hthoek 4"/>
          <p:cNvSpPr>
            <a:spLocks noChangeArrowheads="1"/>
          </p:cNvSpPr>
          <p:nvPr userDrawn="1"/>
        </p:nvSpPr>
        <p:spPr bwMode="auto">
          <a:xfrm>
            <a:off x="107950" y="333375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41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65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95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522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68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60776" y="5755958"/>
            <a:ext cx="1553880" cy="11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9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742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91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34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7935-C6B5-424E-8ACD-E323523EE6B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67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82190"/>
            <a:ext cx="1505594" cy="10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4977C1A-B32D-4C86-9221-16DB24A214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2513CA-B9B3-4310-B44B-64E658E632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APPEL À PROPOSITIONS POUR LE PROGRAMME 2020-2023 DU CELV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160776" y="5755958"/>
            <a:ext cx="1553880" cy="1102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21A3EB5-C069-40B7-BA9E-442E50712B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c-cooperati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514600"/>
            <a:ext cx="8291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de-DE" altLang="de-DE"/>
              <a:t>ICT</a:t>
            </a:r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en-US" altLang="de-DE"/>
              <a:t>	European Centre for Modern Languages and European Commission cooperation on</a:t>
            </a:r>
            <a:br>
              <a:rPr lang="en-US" altLang="de-DE"/>
            </a:br>
            <a:r>
              <a:rPr lang="en-US" altLang="de-DE"/>
              <a:t>	    INNOVATIVE METHODOLOGIES AND ASSESSMENT IN LANGUAGE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ECD86E7-3DFC-4CE9-93AE-B052757FEC09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47813" y="188913"/>
            <a:ext cx="7200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07950" y="6326188"/>
            <a:ext cx="74882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1500"/>
              </a:lnSpc>
            </a:pPr>
            <a:endParaRPr lang="de-DE" sz="12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33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3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ctr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6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3568" y="2924944"/>
            <a:ext cx="6192688" cy="223224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 </a:t>
            </a:r>
            <a:r>
              <a:rPr lang="fr-FR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participer</a:t>
            </a:r>
            <a:endParaRPr lang="de-AT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675" t="90319" r="51575" b="4641"/>
          <a:stretch/>
        </p:blipFill>
        <p:spPr>
          <a:xfrm>
            <a:off x="2825806" y="1772816"/>
            <a:ext cx="1908212" cy="381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4012" t="23540" r="42913" b="55040"/>
          <a:stretch/>
        </p:blipFill>
        <p:spPr>
          <a:xfrm>
            <a:off x="2267744" y="390263"/>
            <a:ext cx="30243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4016" y="356497"/>
            <a:ext cx="6447501" cy="803176"/>
          </a:xfrm>
        </p:spPr>
        <p:txBody>
          <a:bodyPr/>
          <a:lstStyle/>
          <a:p>
            <a:r>
              <a:rPr lang="fr-FR" b="1" dirty="0"/>
              <a:t>Comment participer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4016" y="2317278"/>
          <a:ext cx="3479911" cy="316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543770">
                <a:tc>
                  <a:txBody>
                    <a:bodyPr/>
                    <a:lstStyle/>
                    <a:p>
                      <a:pPr algn="ctr"/>
                      <a:endParaRPr lang="fr-FR" sz="1000" noProof="0" dirty="0"/>
                    </a:p>
                    <a:p>
                      <a:pPr algn="ctr"/>
                      <a:r>
                        <a:rPr lang="fr-FR" sz="1400" b="1" noProof="0" dirty="0">
                          <a:solidFill>
                            <a:schemeClr val="tx1"/>
                          </a:solidFill>
                        </a:rPr>
                        <a:t>Elaborez</a:t>
                      </a:r>
                      <a:r>
                        <a:rPr lang="fr-FR" sz="1400" b="1" baseline="0" noProof="0" dirty="0">
                          <a:solidFill>
                            <a:schemeClr val="tx1"/>
                          </a:solidFill>
                        </a:rPr>
                        <a:t> et soumettez votre proposition de projet </a:t>
                      </a:r>
                    </a:p>
                    <a:p>
                      <a:pPr algn="l"/>
                      <a:endParaRPr lang="fr-FR" sz="1400" b="1" noProof="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066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000" noProof="0" dirty="0"/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400" noProof="0" dirty="0"/>
                        <a:t>Avec</a:t>
                      </a:r>
                      <a:r>
                        <a:rPr lang="fr-FR" sz="1400" baseline="0" noProof="0" dirty="0"/>
                        <a:t> des membres d’équipe proposés qui doivent postuler de leur côté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noProof="0" dirty="0"/>
                        <a:t>Sans membres d’équipe proposés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noProof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89632" y="2485158"/>
          <a:ext cx="3218672" cy="299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284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noProof="0" dirty="0"/>
                    </a:p>
                    <a:p>
                      <a:pPr algn="ctr"/>
                      <a:endParaRPr lang="fr-FR" sz="14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9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Soumettez une candidature </a:t>
                      </a:r>
                    </a:p>
                  </a:txBody>
                  <a:tcPr marL="68580" marR="68580" marT="34290" marB="34290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8076">
                <a:tc>
                  <a:txBody>
                    <a:bodyPr/>
                    <a:lstStyle/>
                    <a:p>
                      <a:pPr algn="ctr"/>
                      <a:endParaRPr lang="fr-FR" sz="1400" b="1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1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b="0" noProof="0" dirty="0">
                          <a:solidFill>
                            <a:schemeClr val="tx1"/>
                          </a:solidFill>
                        </a:rPr>
                        <a:t>Décrivez</a:t>
                      </a:r>
                      <a:r>
                        <a:rPr lang="fr-FR" sz="1400" b="0" baseline="0" noProof="0" dirty="0">
                          <a:solidFill>
                            <a:schemeClr val="tx1"/>
                          </a:solidFill>
                        </a:rPr>
                        <a:t> votre expertise et vos </a:t>
                      </a:r>
                      <a:r>
                        <a:rPr lang="fr-FR" sz="135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compétences dans un domaine en particulier</a:t>
                      </a:r>
                      <a:r>
                        <a:rPr lang="fr-FR" sz="135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(figurant parmi les priorités)</a:t>
                      </a:r>
                    </a:p>
                  </a:txBody>
                  <a:tcPr marL="68580" marR="68580" marT="34290" marB="34290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44016" y="1265958"/>
          <a:ext cx="3479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102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noProof="0" dirty="0"/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noProof="0" dirty="0"/>
                        <a:t>En</a:t>
                      </a:r>
                      <a:r>
                        <a:rPr lang="fr-FR" sz="2000" baseline="0" noProof="0" dirty="0"/>
                        <a:t> tant que </a:t>
                      </a:r>
                      <a:r>
                        <a:rPr lang="fr-FR" sz="2000" b="1" baseline="0" noProof="0" dirty="0"/>
                        <a:t>coordinatrice/coordinateur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089632" y="1265958"/>
          <a:ext cx="32186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102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noProof="0" dirty="0"/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noProof="0" dirty="0"/>
                        <a:t>En</a:t>
                      </a:r>
                      <a:r>
                        <a:rPr lang="fr-FR" sz="2000" baseline="0" noProof="0" dirty="0"/>
                        <a:t> tant que 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noProof="0" dirty="0"/>
                        <a:t>membre d’équipe 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7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ular Callout 14"/>
          <p:cNvSpPr/>
          <p:nvPr/>
        </p:nvSpPr>
        <p:spPr>
          <a:xfrm>
            <a:off x="504911" y="5413579"/>
            <a:ext cx="6803392" cy="382074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Lisez attentivement la brochure de l’Appel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836712"/>
            <a:ext cx="6447501" cy="1320800"/>
          </a:xfrm>
        </p:spPr>
        <p:txBody>
          <a:bodyPr>
            <a:normAutofit/>
          </a:bodyPr>
          <a:lstStyle/>
          <a:p>
            <a:pPr marL="385763" indent="-385763"/>
            <a:r>
              <a:rPr lang="fr-FR" b="1" dirty="0"/>
              <a:t>Comment préparer votre candidature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04910" y="4849563"/>
            <a:ext cx="6803393" cy="382074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Choisissez votre domaine </a:t>
            </a:r>
            <a:r>
              <a:rPr lang="fr-FR" dirty="0" smtClean="0">
                <a:solidFill>
                  <a:prstClr val="black"/>
                </a:solidFill>
              </a:rPr>
              <a:t>prioritaire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10012" y="4254786"/>
            <a:ext cx="6798292" cy="412835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Explorez les ressources du CELV en rapport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33386" y="3635270"/>
            <a:ext cx="6774918" cy="401381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Vérifiez bien les critères de sélection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40344" y="3059757"/>
            <a:ext cx="6767960" cy="388738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Consultez « Questions clés » sur le site web de l’Appel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33386" y="1692963"/>
            <a:ext cx="6774916" cy="646491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dirty="0">
                <a:solidFill>
                  <a:prstClr val="black"/>
                </a:solidFill>
              </a:rPr>
              <a:t>Rédigez votre soumission dans un langage clair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40343" y="2516781"/>
            <a:ext cx="6767959" cy="388738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Demandez conseils auprès de vos représentants nationaux</a:t>
            </a:r>
          </a:p>
        </p:txBody>
      </p:sp>
    </p:spTree>
    <p:extLst>
      <p:ext uri="{BB962C8B-B14F-4D97-AF65-F5344CB8AC3E}">
        <p14:creationId xmlns:p14="http://schemas.microsoft.com/office/powerpoint/2010/main" val="6151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731168"/>
          </a:xfrm>
        </p:spPr>
        <p:txBody>
          <a:bodyPr>
            <a:normAutofit/>
          </a:bodyPr>
          <a:lstStyle/>
          <a:p>
            <a:r>
              <a:rPr lang="fr-FR" b="1" dirty="0"/>
              <a:t>Principaux critères de sélection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81" y="1196752"/>
            <a:ext cx="6447501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900" b="1" dirty="0"/>
              <a:t>Critères de sélection des coordinatrices/coordinateurs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expertise et expérience dans le domaine concerné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vit et travaille dans un état membre du CELV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qualité de la proposition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pertinence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valeur ajoutée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qualité dans la conception du projet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engagement des acteurs concernés</a:t>
            </a:r>
          </a:p>
          <a:p>
            <a:pPr marL="342900" lvl="1" indent="0">
              <a:buNone/>
            </a:pPr>
            <a:endParaRPr lang="fr-FR" sz="1650" dirty="0"/>
          </a:p>
          <a:p>
            <a:pPr marL="0" indent="0">
              <a:buNone/>
            </a:pPr>
            <a:r>
              <a:rPr lang="fr-FR" sz="2900" b="1" dirty="0"/>
              <a:t>Critères de sélection des membres d’équipe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100" dirty="0"/>
              <a:t>expertise et expérience dans le domaine concerné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100" dirty="0"/>
              <a:t>actif dans le domaine choisi; en contact direct avec le groupe cible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100" dirty="0"/>
              <a:t>doit vivre et travailler dans un état membre du CELV</a:t>
            </a:r>
          </a:p>
          <a:p>
            <a:pPr lvl="1"/>
            <a:endParaRPr lang="fr-FR" sz="1650" dirty="0"/>
          </a:p>
          <a:p>
            <a:endParaRPr lang="fr-FR" sz="1800" dirty="0"/>
          </a:p>
          <a:p>
            <a:pPr lvl="1"/>
            <a:endParaRPr lang="en-GB" sz="1650" dirty="0"/>
          </a:p>
        </p:txBody>
      </p:sp>
    </p:spTree>
    <p:extLst>
      <p:ext uri="{BB962C8B-B14F-4D97-AF65-F5344CB8AC3E}">
        <p14:creationId xmlns:p14="http://schemas.microsoft.com/office/powerpoint/2010/main" val="33184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Quelles sont les dates clés?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85" y="1412776"/>
            <a:ext cx="6447501" cy="453774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1800" b="1" dirty="0"/>
              <a:t>14 janvier 2019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500" dirty="0"/>
              <a:t>Lancement du site Web de l’Appel; l’Appel officiellement lancé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1800" b="1" dirty="0"/>
              <a:t>22 avril 2019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500" dirty="0"/>
              <a:t>Date limite pour les candidatures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1800" b="1" dirty="0"/>
              <a:t>Octobre 2019</a:t>
            </a:r>
            <a:br>
              <a:rPr lang="fr-FR" sz="1800" b="1" dirty="0"/>
            </a:br>
            <a:r>
              <a:rPr lang="fr-FR" sz="1500" dirty="0"/>
              <a:t>Le Comité de direction du CELV prend la décision finale relative aux projets du programme 2020-2023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1800" b="1" dirty="0"/>
              <a:t>Octobre-novembre 2019 </a:t>
            </a:r>
            <a:br>
              <a:rPr lang="fr-FR" sz="1800" b="1" dirty="0"/>
            </a:br>
            <a:r>
              <a:rPr lang="fr-FR" sz="1500" dirty="0"/>
              <a:t>Sélection  finale des membres d’équipes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1800" b="1" dirty="0"/>
              <a:t>14-15 novembre 2019</a:t>
            </a:r>
            <a:br>
              <a:rPr lang="fr-FR" sz="1800" b="1" dirty="0"/>
            </a:br>
            <a:r>
              <a:rPr lang="fr-FR" sz="1500" dirty="0"/>
              <a:t>Première réunion des nouveaux coordinateurs de projet au CELV</a:t>
            </a:r>
          </a:p>
        </p:txBody>
      </p:sp>
    </p:spTree>
    <p:extLst>
      <p:ext uri="{BB962C8B-B14F-4D97-AF65-F5344CB8AC3E}">
        <p14:creationId xmlns:p14="http://schemas.microsoft.com/office/powerpoint/2010/main" val="36998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3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CML1">
  <a:themeElements>
    <a:clrScheme name="chris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E36305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(4:3)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5</vt:i4>
      </vt:variant>
    </vt:vector>
  </HeadingPairs>
  <TitlesOfParts>
    <vt:vector size="24" baseType="lpstr">
      <vt:lpstr>Arial</vt:lpstr>
      <vt:lpstr>Calibri</vt:lpstr>
      <vt:lpstr>Century Gothic</vt:lpstr>
      <vt:lpstr>Trebuchet MS</vt:lpstr>
      <vt:lpstr>Wingdings</vt:lpstr>
      <vt:lpstr>Wingdings 3</vt:lpstr>
      <vt:lpstr>7_Office Theme</vt:lpstr>
      <vt:lpstr>2_Office Theme</vt:lpstr>
      <vt:lpstr>ECML1</vt:lpstr>
      <vt:lpstr>3_Office Theme</vt:lpstr>
      <vt:lpstr>6_Office Theme</vt:lpstr>
      <vt:lpstr>4_Office Theme</vt:lpstr>
      <vt:lpstr>1_Office Theme</vt:lpstr>
      <vt:lpstr>5_Office Theme</vt:lpstr>
      <vt:lpstr>8_Office Theme</vt:lpstr>
      <vt:lpstr>Facet</vt:lpstr>
      <vt:lpstr>1_Facet</vt:lpstr>
      <vt:lpstr>3_Facet</vt:lpstr>
      <vt:lpstr>4_Facet</vt:lpstr>
      <vt:lpstr>PowerPoint Presentation</vt:lpstr>
      <vt:lpstr>Comment participer</vt:lpstr>
      <vt:lpstr>Comment préparer votre candidature</vt:lpstr>
      <vt:lpstr>Principaux critères de sélection</vt:lpstr>
      <vt:lpstr>Quelles sont les dates clés? 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Susanna Slivensky</cp:lastModifiedBy>
  <cp:revision>977</cp:revision>
  <cp:lastPrinted>2019-01-14T15:16:21Z</cp:lastPrinted>
  <dcterms:created xsi:type="dcterms:W3CDTF">2011-11-11T11:03:57Z</dcterms:created>
  <dcterms:modified xsi:type="dcterms:W3CDTF">2019-01-14T15:22:36Z</dcterms:modified>
</cp:coreProperties>
</file>